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11" r:id="rId3"/>
    <p:sldId id="316" r:id="rId4"/>
    <p:sldId id="305" r:id="rId5"/>
    <p:sldId id="313" r:id="rId6"/>
    <p:sldId id="310" r:id="rId7"/>
    <p:sldId id="315" r:id="rId8"/>
    <p:sldId id="307" r:id="rId9"/>
  </p:sldIdLst>
  <p:sldSz cx="11522075" cy="6480175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7DDFB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2" y="-822"/>
      </p:cViewPr>
      <p:guideLst>
        <p:guide orient="horz" pos="2041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91C91-76DE-4936-83D5-31EABB4ED0D3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2BE5A-A508-4948-B747-57EC686F4F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6983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472" cy="497733"/>
          </a:xfrm>
          <a:prstGeom prst="rect">
            <a:avLst/>
          </a:prstGeom>
        </p:spPr>
        <p:txBody>
          <a:bodyPr vert="horz" lIns="84189" tIns="42094" rIns="84189" bIns="42094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088" y="0"/>
            <a:ext cx="2972472" cy="497733"/>
          </a:xfrm>
          <a:prstGeom prst="rect">
            <a:avLst/>
          </a:prstGeom>
        </p:spPr>
        <p:txBody>
          <a:bodyPr vert="horz" lIns="84189" tIns="42094" rIns="84189" bIns="42094" rtlCol="0"/>
          <a:lstStyle>
            <a:lvl1pPr algn="r">
              <a:defRPr sz="1100"/>
            </a:lvl1pPr>
          </a:lstStyle>
          <a:p>
            <a:fld id="{AFCFD778-86C1-40DA-93A6-8B05F3070448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4189" tIns="42094" rIns="84189" bIns="4209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512" y="4724771"/>
            <a:ext cx="5486976" cy="4476642"/>
          </a:xfrm>
          <a:prstGeom prst="rect">
            <a:avLst/>
          </a:prstGeom>
        </p:spPr>
        <p:txBody>
          <a:bodyPr vert="horz" lIns="84189" tIns="42094" rIns="84189" bIns="4209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066"/>
            <a:ext cx="2972472" cy="497732"/>
          </a:xfrm>
          <a:prstGeom prst="rect">
            <a:avLst/>
          </a:prstGeom>
        </p:spPr>
        <p:txBody>
          <a:bodyPr vert="horz" lIns="84189" tIns="42094" rIns="84189" bIns="42094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088" y="9448066"/>
            <a:ext cx="2972472" cy="497732"/>
          </a:xfrm>
          <a:prstGeom prst="rect">
            <a:avLst/>
          </a:prstGeom>
        </p:spPr>
        <p:txBody>
          <a:bodyPr vert="horz" lIns="84189" tIns="42094" rIns="84189" bIns="42094" rtlCol="0" anchor="b"/>
          <a:lstStyle>
            <a:lvl1pPr algn="r">
              <a:defRPr sz="1100"/>
            </a:lvl1pPr>
          </a:lstStyle>
          <a:p>
            <a:fld id="{47CC826D-E63E-4A74-9037-B1B03452F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504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3080" cy="138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1036944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76000" y="3479400"/>
            <a:ext cx="1036944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3080" cy="138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889600" y="151632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76000" y="347940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889600" y="347940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3080" cy="138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3338640" cy="179244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082040" y="1516320"/>
            <a:ext cx="3338640" cy="179244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7588080" y="1516320"/>
            <a:ext cx="3338640" cy="179244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76000" y="3479400"/>
            <a:ext cx="3338640" cy="179244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082040" y="3479400"/>
            <a:ext cx="3338640" cy="179244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7588080" y="3479400"/>
            <a:ext cx="3338640" cy="1792440"/>
          </a:xfrm>
          <a:prstGeom prst="rect">
            <a:avLst/>
          </a:prstGeom>
        </p:spPr>
        <p:txBody>
          <a:bodyPr lIns="0" tIns="0" rIns="0" bIns="0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3080" cy="138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76000" y="1516320"/>
            <a:ext cx="10369440" cy="3758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3080" cy="138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10369440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3080" cy="138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60160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889600" y="1516320"/>
            <a:ext cx="5060160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3080" cy="138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864000" y="2013120"/>
            <a:ext cx="9793080" cy="6436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3080" cy="138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889600" y="1516320"/>
            <a:ext cx="5060160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76000" y="347940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3080" cy="138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60160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889600" y="151632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889600" y="347940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3080" cy="1388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889600" y="1516320"/>
            <a:ext cx="506016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76000" y="3479400"/>
            <a:ext cx="10369440" cy="17924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64000" y="2013120"/>
            <a:ext cx="9793080" cy="138816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10369440" cy="3758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11" Type="http://schemas.openxmlformats.org/officeDocument/2006/relationships/image" Target="../media/image18.jpeg"/><Relationship Id="rId5" Type="http://schemas.openxmlformats.org/officeDocument/2006/relationships/image" Target="../media/image14.png"/><Relationship Id="rId10" Type="http://schemas.openxmlformats.org/officeDocument/2006/relationships/image" Target="../media/image12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12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3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jpeg"/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17" Type="http://schemas.openxmlformats.org/officeDocument/2006/relationships/image" Target="../media/image12.png"/><Relationship Id="rId2" Type="http://schemas.openxmlformats.org/officeDocument/2006/relationships/image" Target="../media/image3.jpeg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e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5" Type="http://schemas.openxmlformats.org/officeDocument/2006/relationships/image" Target="../media/image41.jpeg"/><Relationship Id="rId10" Type="http://schemas.openxmlformats.org/officeDocument/2006/relationships/image" Target="../media/image36.png"/><Relationship Id="rId4" Type="http://schemas.openxmlformats.org/officeDocument/2006/relationships/image" Target="../media/image4.pn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2.png"/><Relationship Id="rId7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gif"/><Relationship Id="rId11" Type="http://schemas.openxmlformats.org/officeDocument/2006/relationships/image" Target="../media/image48.jpeg"/><Relationship Id="rId5" Type="http://schemas.openxmlformats.org/officeDocument/2006/relationships/image" Target="../media/image12.png"/><Relationship Id="rId10" Type="http://schemas.openxmlformats.org/officeDocument/2006/relationships/image" Target="../media/image47.jpeg"/><Relationship Id="rId4" Type="http://schemas.openxmlformats.org/officeDocument/2006/relationships/image" Target="../media/image4.png"/><Relationship Id="rId9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png"/><Relationship Id="rId7" Type="http://schemas.openxmlformats.org/officeDocument/2006/relationships/hyperlink" Target="https://www.instagram.com/71samoevazhnoe/followers/mutualOnly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30.jpeg"/><Relationship Id="rId4" Type="http://schemas.openxmlformats.org/officeDocument/2006/relationships/image" Target="../media/image4.png"/><Relationship Id="rId9" Type="http://schemas.openxmlformats.org/officeDocument/2006/relationships/image" Target="../media/image5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3"/>
          <p:cNvPicPr/>
          <p:nvPr/>
        </p:nvPicPr>
        <p:blipFill>
          <a:blip r:embed="rId2" cstate="print"/>
          <a:stretch/>
        </p:blipFill>
        <p:spPr>
          <a:xfrm>
            <a:off x="4860" y="-273"/>
            <a:ext cx="11520720" cy="6479280"/>
          </a:xfrm>
          <a:prstGeom prst="rect">
            <a:avLst/>
          </a:prstGeom>
          <a:ln>
            <a:noFill/>
          </a:ln>
        </p:spPr>
      </p:pic>
      <p:pic>
        <p:nvPicPr>
          <p:cNvPr id="77" name="Picture 5"/>
          <p:cNvPicPr/>
          <p:nvPr/>
        </p:nvPicPr>
        <p:blipFill>
          <a:blip r:embed="rId3" cstate="print"/>
          <a:srcRect l="18222" t="23817" r="51833" b="38652"/>
          <a:stretch/>
        </p:blipFill>
        <p:spPr>
          <a:xfrm>
            <a:off x="1376825" y="1349271"/>
            <a:ext cx="8856360" cy="4582016"/>
          </a:xfrm>
          <a:prstGeom prst="rect">
            <a:avLst/>
          </a:prstGeom>
          <a:ln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620825" y="2087959"/>
            <a:ext cx="10368360" cy="1552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ПРОЕКТ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МОЙ СЕМЕЙНЫЙ ЦЕНТР</a:t>
            </a:r>
            <a:endParaRPr lang="ru-RU" sz="4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ustomShape 2"/>
          <p:cNvSpPr/>
          <p:nvPr/>
        </p:nvSpPr>
        <p:spPr>
          <a:xfrm>
            <a:off x="868676" y="5039479"/>
            <a:ext cx="9793088" cy="112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9992" tIns="44996" rIns="89992" bIns="44996"/>
          <a:lstStyle/>
          <a:p>
            <a:pPr algn="ctr">
              <a:lnSpc>
                <a:spcPct val="100000"/>
              </a:lnSpc>
            </a:pPr>
            <a:endParaRPr lang="ru-RU" sz="2000" spc="-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3"/>
          <p:cNvPicPr/>
          <p:nvPr/>
        </p:nvPicPr>
        <p:blipFill>
          <a:blip r:embed="rId2" cstate="print"/>
          <a:stretch/>
        </p:blipFill>
        <p:spPr>
          <a:xfrm>
            <a:off x="-71611" y="0"/>
            <a:ext cx="11593686" cy="6479280"/>
          </a:xfrm>
          <a:prstGeom prst="rect">
            <a:avLst/>
          </a:prstGeom>
          <a:ln>
            <a:noFill/>
          </a:ln>
        </p:spPr>
      </p:pic>
      <p:pic>
        <p:nvPicPr>
          <p:cNvPr id="77" name="Picture 5"/>
          <p:cNvPicPr/>
          <p:nvPr/>
        </p:nvPicPr>
        <p:blipFill>
          <a:blip r:embed="rId3" cstate="print"/>
          <a:srcRect l="18222" t="23817" r="51833" b="38652"/>
          <a:stretch/>
        </p:blipFill>
        <p:spPr>
          <a:xfrm>
            <a:off x="1404469" y="359767"/>
            <a:ext cx="8856360" cy="5571520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16024" y="194555"/>
            <a:ext cx="10945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КЛЮЧЕВАЯ ЗАДАЧА РЕГИОНА - ДЕМОГРАФИЯ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024" y="842627"/>
            <a:ext cx="10874021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РЕАЛИЗУЕТСЯ «ДОРОЖНАЯ КАРТА» ПО ДОСТИЖЕНИЮ ЦЕЛЕВЫХ ПОКАЗАТЕЛЕЙ </a:t>
            </a:r>
            <a:b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ДЕМОГРАФИИ НА ТЕРРИТОРИИ ТУЛЬСКОЙ ОБЛАСТИ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6545" y="2151256"/>
            <a:ext cx="1022652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ПОВЫШЕНИЕ ЭФФЕКТИВНОСТИ ОКАЗАНИЯ ДОСТУПНОЙ КОМПЛЕКСНОЙ СОЦИАЛЬНОЙ ПОМОЩИ СЕМЬЕ И ДЕТЯМ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4493" y="2853139"/>
            <a:ext cx="1022652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УКРЕПЛЕНИЕ ИНСТИТУТА СЕМЬИ И БРАКА, ПРОФИЛАКТИКА РАЗВОДОВ, АБОРТОВ, ОТКАЗОВ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ОТ НОВОРОЖДЕННЫХ, РИСКОВ ПОПАДАНИЯ СЕМЬИ В ТРУДНУЮ ЖИЗНЕННУЮ СИТУАЦИЮ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3929" y="5752502"/>
            <a:ext cx="4968949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КРИЗИСНЫЙ ЦЕНТР ПОМОЩИ ЖЕНЩИНАМ</a:t>
            </a:r>
            <a:endParaRPr lang="ru-RU" sz="1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32611" y="5669677"/>
            <a:ext cx="505556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ОБЛАСТНОЙ ЦЕНТР СОЦИАЛЬНОЙ ПОМОЩИ СЕМЬЕ И ДЕТЯМ</a:t>
            </a:r>
            <a:endParaRPr lang="ru-RU" sz="1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104" y="1655911"/>
            <a:ext cx="10240953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СТАБИЛИЗАЦИЯ ЧИСЛЕННОСТИ И СОСТАВА НАСЕЛЕНИЯ ТУЛЬСКОЙ ОБЛАСТИ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396" t="20121" r="40412" b="68342"/>
          <a:stretch/>
        </p:blipFill>
        <p:spPr bwMode="auto">
          <a:xfrm>
            <a:off x="10915874" y="143743"/>
            <a:ext cx="46178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074" y="2207134"/>
            <a:ext cx="636099" cy="584775"/>
          </a:xfrm>
          <a:prstGeom prst="rect">
            <a:avLst/>
          </a:prstGeom>
        </p:spPr>
      </p:pic>
      <p:sp>
        <p:nvSpPr>
          <p:cNvPr id="12" name="Стрелка вправо 11"/>
          <p:cNvSpPr/>
          <p:nvPr/>
        </p:nvSpPr>
        <p:spPr>
          <a:xfrm>
            <a:off x="5142878" y="4040730"/>
            <a:ext cx="1191654" cy="139912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904" y="2862621"/>
            <a:ext cx="575372" cy="575293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72" t="12831" r="42292" b="24686"/>
          <a:stretch/>
        </p:blipFill>
        <p:spPr bwMode="auto">
          <a:xfrm>
            <a:off x="2808709" y="3666654"/>
            <a:ext cx="2061512" cy="206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4473" y="3713173"/>
            <a:ext cx="2054236" cy="20542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4736" y="3428432"/>
            <a:ext cx="2375309" cy="237530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EDE9EA"/>
              </a:clrFrom>
              <a:clrTo>
                <a:srgbClr val="EDE9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5805" y="3521828"/>
            <a:ext cx="2288932" cy="2288932"/>
          </a:xfrm>
          <a:prstGeom prst="rect">
            <a:avLst/>
          </a:prstGeom>
        </p:spPr>
      </p:pic>
      <p:pic>
        <p:nvPicPr>
          <p:cNvPr id="27" name="Picture 3"/>
          <p:cNvPicPr/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57370" t="37385" r="36321" b="49742"/>
          <a:stretch/>
        </p:blipFill>
        <p:spPr>
          <a:xfrm>
            <a:off x="216024" y="1615275"/>
            <a:ext cx="553133" cy="535981"/>
          </a:xfrm>
          <a:prstGeom prst="rect">
            <a:avLst/>
          </a:prstGeom>
          <a:ln>
            <a:noFill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83" t="17190" r="15289" b="21070"/>
          <a:stretch/>
        </p:blipFill>
        <p:spPr>
          <a:xfrm>
            <a:off x="5085895" y="4154435"/>
            <a:ext cx="1180604" cy="10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2035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3"/>
          <p:cNvPicPr/>
          <p:nvPr/>
        </p:nvPicPr>
        <p:blipFill>
          <a:blip r:embed="rId2" cstate="print"/>
          <a:stretch/>
        </p:blipFill>
        <p:spPr>
          <a:xfrm>
            <a:off x="0" y="0"/>
            <a:ext cx="11520720" cy="6479280"/>
          </a:xfrm>
          <a:prstGeom prst="rect">
            <a:avLst/>
          </a:prstGeom>
          <a:ln>
            <a:noFill/>
          </a:ln>
        </p:spPr>
      </p:pic>
      <p:pic>
        <p:nvPicPr>
          <p:cNvPr id="77" name="Picture 5"/>
          <p:cNvPicPr/>
          <p:nvPr/>
        </p:nvPicPr>
        <p:blipFill>
          <a:blip r:embed="rId3" cstate="print"/>
          <a:srcRect l="18222" t="23817" r="51833" b="38652"/>
          <a:stretch/>
        </p:blipFill>
        <p:spPr>
          <a:xfrm>
            <a:off x="1512720" y="1556280"/>
            <a:ext cx="8856360" cy="403164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 l="18222" t="23817" r="51833" b="38652"/>
          <a:stretch/>
        </p:blipFill>
        <p:spPr>
          <a:xfrm>
            <a:off x="1312881" y="374131"/>
            <a:ext cx="8856360" cy="5472608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30945" y="174076"/>
            <a:ext cx="10945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СОЦИАЛЬНАЯ ПОМОЩЬ СЕМЬЕ: СЕГОДНЯ И ЗАВТРА</a:t>
            </a:r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61637" y="4003339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ЕДИНАЯ БАЗА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ПРОБЛЕМ И ОБРАЩЕНИЙ СЕМЬИ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602166" y="2602602"/>
            <a:ext cx="61206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КОМФОРТНАЯ НАВИГАЦИЯ 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ПРИ ПОЛУЧЕНИИ УСЛУГ</a:t>
            </a:r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12881" y="5308565"/>
            <a:ext cx="97982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СОКРАЩЕНИЕ КОЛИЧЕСТВА ВЗАИМОДЕЙСТВИЙ ЗАЯВИТЕЛЯ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С ДОЛЖНОСТНЫМИ ЛИЦАМИ ДРУГИХ ВЕДОМСТВ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29049" y="594309"/>
            <a:ext cx="564711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7030A0"/>
                </a:solidFill>
                <a:latin typeface="Arial Black" panose="020B0A04020102020204" pitchFamily="34" charset="0"/>
              </a:rPr>
              <a:t>8 (800) 200-01-22</a:t>
            </a:r>
          </a:p>
          <a:p>
            <a:pPr algn="ctr"/>
            <a:endParaRPr lang="ru-RU" sz="24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ДЕТСКИЙ ТЕЛЕФОН ДОВЕРИЯ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575" y="3986172"/>
            <a:ext cx="830862" cy="83086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3553" y="2624208"/>
            <a:ext cx="898613" cy="8986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945" y="5159389"/>
            <a:ext cx="1014942" cy="85706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076" y="519451"/>
            <a:ext cx="55068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129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ЕДИНЫЙ НОМЕР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ПОМОЩИ СЕМЬЕ И ДЕТЯМ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54803" y="2756492"/>
            <a:ext cx="6104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ЕДИНЫЕ ПОДХОДЫ К ОКАЗАНИЮ ПСИХОЛОГИЧЕСКОЙ ПОМОЩИ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8376" y="2695973"/>
            <a:ext cx="953261" cy="828923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396" t="20121" r="40412" b="68342"/>
          <a:stretch/>
        </p:blipFill>
        <p:spPr bwMode="auto">
          <a:xfrm>
            <a:off x="10915874" y="143743"/>
            <a:ext cx="46178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319158" y="3864371"/>
            <a:ext cx="6645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ЭКСКЛЮЗИВНАЯ ИНТЕЛЛЕКТУАЛЬНАЯ СОБСТВЕННОСТЬ И ОБУЧАЮЩИЕ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ПРОГРАММЫ</a:t>
            </a:r>
            <a:endParaRPr lang="ru-RU" sz="20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76" t="-148" r="16515"/>
          <a:stretch/>
        </p:blipFill>
        <p:spPr>
          <a:xfrm>
            <a:off x="5555584" y="3995128"/>
            <a:ext cx="852779" cy="83245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83" t="17190" r="15289" b="21070"/>
          <a:stretch/>
        </p:blipFill>
        <p:spPr>
          <a:xfrm>
            <a:off x="269575" y="658170"/>
            <a:ext cx="1323671" cy="12265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6959" y="654872"/>
            <a:ext cx="1272392" cy="128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8499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576000" y="259560"/>
            <a:ext cx="10369080" cy="107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7" name="Рисунок 3"/>
          <p:cNvPicPr/>
          <p:nvPr/>
        </p:nvPicPr>
        <p:blipFill>
          <a:blip r:embed="rId2" cstate="print"/>
          <a:stretch/>
        </p:blipFill>
        <p:spPr>
          <a:xfrm>
            <a:off x="720" y="-10440"/>
            <a:ext cx="11520720" cy="6479280"/>
          </a:xfrm>
          <a:prstGeom prst="rect">
            <a:avLst/>
          </a:prstGeom>
          <a:ln>
            <a:noFill/>
          </a:ln>
        </p:spPr>
      </p:pic>
      <p:pic>
        <p:nvPicPr>
          <p:cNvPr id="148" name="Picture 5"/>
          <p:cNvPicPr/>
          <p:nvPr/>
        </p:nvPicPr>
        <p:blipFill>
          <a:blip r:embed="rId3" cstate="print"/>
          <a:srcRect l="18222" t="23817" r="51833" b="38652"/>
          <a:stretch/>
        </p:blipFill>
        <p:spPr>
          <a:xfrm>
            <a:off x="1543547" y="346125"/>
            <a:ext cx="8856360" cy="5228280"/>
          </a:xfrm>
          <a:prstGeom prst="rect">
            <a:avLst/>
          </a:prstGeom>
          <a:ln>
            <a:noFill/>
          </a:ln>
        </p:spPr>
      </p:pic>
      <p:sp>
        <p:nvSpPr>
          <p:cNvPr id="149" name="CustomShape 2"/>
          <p:cNvSpPr/>
          <p:nvPr/>
        </p:nvSpPr>
        <p:spPr>
          <a:xfrm>
            <a:off x="-215787" y="151128"/>
            <a:ext cx="11521440" cy="39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2300" b="0" strike="noStrike" spc="-1" dirty="0" smtClean="0">
                <a:solidFill>
                  <a:srgbClr val="558ED5"/>
                </a:solidFill>
                <a:latin typeface="Arial Black"/>
                <a:ea typeface="DejaVu Sans"/>
              </a:rPr>
              <a:t>СТРУКТУРА ЦЕНТРА СОЦИАЛЬНОЙ ПОМОЩИ СЕМЬЕ И ДЕТЯМ</a:t>
            </a:r>
            <a:endParaRPr lang="ru-RU" sz="2300" b="0" strike="noStrike" spc="-1" dirty="0">
              <a:latin typeface="Arial"/>
            </a:endParaRPr>
          </a:p>
        </p:txBody>
      </p:sp>
      <p:sp>
        <p:nvSpPr>
          <p:cNvPr id="151" name="CustomShape 4"/>
          <p:cNvSpPr/>
          <p:nvPr/>
        </p:nvSpPr>
        <p:spPr>
          <a:xfrm>
            <a:off x="300758" y="981377"/>
            <a:ext cx="3308040" cy="36189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400" b="0" strike="noStrike" spc="-1" dirty="0" smtClean="0">
              <a:solidFill>
                <a:srgbClr val="0070C0"/>
              </a:solidFill>
              <a:latin typeface="Arial Black" panose="020B0A04020102020204" pitchFamily="34" charset="0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002060"/>
                </a:solidFill>
                <a:latin typeface="Arial Black" panose="020B0A04020102020204" pitchFamily="34" charset="0"/>
                <a:ea typeface="DejaVu Sans"/>
              </a:rPr>
              <a:t>КРИЗИСНОЕ </a:t>
            </a:r>
            <a:r>
              <a:rPr lang="ru-RU" sz="1400" b="0" strike="noStrike" spc="-1" dirty="0">
                <a:solidFill>
                  <a:srgbClr val="002060"/>
                </a:solidFill>
                <a:latin typeface="Arial Black" panose="020B0A04020102020204" pitchFamily="34" charset="0"/>
                <a:ea typeface="DejaVu Sans"/>
              </a:rPr>
              <a:t>ОТДЕЛЕНИЕ</a:t>
            </a:r>
            <a:endParaRPr lang="ru-RU" sz="1400" b="0" strike="noStrike" spc="-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ЭКСТРЕННАЯ ПОМОЩЬ</a:t>
            </a: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МОБИЛЬНЫЕ БРИГАДЫ</a:t>
            </a:r>
          </a:p>
          <a:p>
            <a:pPr algn="ctr">
              <a:lnSpc>
                <a:spcPct val="100000"/>
              </a:lnSpc>
            </a:pPr>
            <a:endParaRPr lang="ru-RU" sz="1400" b="0" strike="noStrike" spc="-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endParaRPr lang="ru-RU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sz="1400" spc="-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sz="1400" spc="-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</a:pPr>
            <a:endParaRPr lang="ru-RU" sz="1400" spc="-1" dirty="0" smtClean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ru-RU" sz="1400" spc="-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 </a:t>
            </a:r>
            <a:endParaRPr lang="ru-RU" sz="1400" b="0" strike="noStrike" spc="-1" dirty="0">
              <a:solidFill>
                <a:srgbClr val="0070C0"/>
              </a:solidFill>
              <a:latin typeface="Arial"/>
            </a:endParaRPr>
          </a:p>
        </p:txBody>
      </p:sp>
      <p:sp>
        <p:nvSpPr>
          <p:cNvPr id="152" name="CustomShape 5"/>
          <p:cNvSpPr/>
          <p:nvPr/>
        </p:nvSpPr>
        <p:spPr>
          <a:xfrm>
            <a:off x="3677193" y="968585"/>
            <a:ext cx="3457800" cy="36317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1600" b="0" strike="noStrike" spc="-1" dirty="0" smtClean="0">
              <a:solidFill>
                <a:srgbClr val="002060"/>
              </a:solidFill>
              <a:latin typeface="Arial Black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002060"/>
                </a:solidFill>
                <a:latin typeface="Arial Black"/>
                <a:ea typeface="DejaVu Sans"/>
              </a:rPr>
              <a:t>ОТДЕЛЕНИЕ </a:t>
            </a:r>
            <a:endParaRPr lang="ru-RU" sz="1600" b="0" strike="noStrike" spc="-1" dirty="0">
              <a:solidFill>
                <a:srgbClr val="00206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 smtClean="0">
                <a:solidFill>
                  <a:srgbClr val="002060"/>
                </a:solidFill>
                <a:latin typeface="Arial Black"/>
                <a:ea typeface="DejaVu Sans"/>
              </a:rPr>
              <a:t>МОЙ </a:t>
            </a:r>
            <a:r>
              <a:rPr lang="ru-RU" sz="1600" b="0" strike="noStrike" spc="-1" dirty="0">
                <a:solidFill>
                  <a:srgbClr val="002060"/>
                </a:solidFill>
                <a:latin typeface="Arial Black"/>
                <a:ea typeface="DejaVu Sans"/>
              </a:rPr>
              <a:t>СЕМЕЙНЫЙ </a:t>
            </a:r>
            <a:r>
              <a:rPr lang="ru-RU" sz="1600" b="0" strike="noStrike" spc="-1" dirty="0" smtClean="0">
                <a:solidFill>
                  <a:srgbClr val="002060"/>
                </a:solidFill>
                <a:latin typeface="Arial Black"/>
                <a:ea typeface="DejaVu Sans"/>
              </a:rPr>
              <a:t>ЦЕНТР</a:t>
            </a:r>
            <a:endParaRPr lang="ru-RU" sz="1600" b="0" strike="noStrike" spc="-1" dirty="0">
              <a:solidFill>
                <a:srgbClr val="00206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СЕМЕЙНАЯ ДИСПЕТЧЕРСКАЯ</a:t>
            </a:r>
          </a:p>
          <a:p>
            <a:pPr algn="ctr">
              <a:lnSpc>
                <a:spcPct val="100000"/>
              </a:lnSpc>
            </a:pPr>
            <a:endParaRPr lang="ru-RU" sz="1400" b="1" spc="-1" dirty="0" smtClean="0">
              <a:solidFill>
                <a:srgbClr val="C0000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ПСИХОЛОГИЧЕСКОЕ СОПРОВОЖДЕНИЕ</a:t>
            </a:r>
          </a:p>
          <a:p>
            <a:pPr algn="ctr">
              <a:lnSpc>
                <a:spcPct val="100000"/>
              </a:lnSpc>
            </a:pPr>
            <a:endParaRPr lang="ru-RU" sz="1400" b="1" strike="noStrike" spc="-1" dirty="0" smtClean="0">
              <a:solidFill>
                <a:srgbClr val="0070C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rgbClr val="0070C0"/>
                </a:solidFill>
                <a:latin typeface="Arial"/>
                <a:ea typeface="DejaVu Sans"/>
              </a:rPr>
              <a:t>ПРАВОВАЯ ПОМОЩЬ</a:t>
            </a:r>
            <a:br>
              <a:rPr lang="ru-RU" sz="1400" b="1" spc="-1" dirty="0" smtClean="0">
                <a:solidFill>
                  <a:srgbClr val="0070C0"/>
                </a:solidFill>
                <a:latin typeface="Arial"/>
                <a:ea typeface="DejaVu Sans"/>
              </a:rPr>
            </a:br>
            <a:r>
              <a:rPr lang="ru-RU" sz="1400" b="1" spc="-1" dirty="0" smtClean="0">
                <a:solidFill>
                  <a:srgbClr val="0070C0"/>
                </a:solidFill>
                <a:latin typeface="Arial"/>
                <a:ea typeface="DejaVu Sans"/>
              </a:rPr>
              <a:t> И </a:t>
            </a:r>
            <a:r>
              <a:rPr lang="ru-RU" sz="14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СОПРОВОЖДЕНИЕ</a:t>
            </a:r>
            <a:br>
              <a:rPr lang="ru-RU" sz="14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</a:br>
            <a:r>
              <a:rPr lang="ru-RU" sz="14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 </a:t>
            </a:r>
            <a:r>
              <a:rPr lang="ru-RU" sz="1400" b="1" spc="-1" dirty="0" smtClean="0">
                <a:solidFill>
                  <a:srgbClr val="0070C0"/>
                </a:solidFill>
                <a:latin typeface="Arial"/>
                <a:ea typeface="DejaVu Sans"/>
              </a:rPr>
              <a:t>В </a:t>
            </a:r>
            <a:r>
              <a:rPr lang="ru-RU" sz="14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УЛУЧШЕНИИ</a:t>
            </a: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 ЖИЛИЩНЫХ УСЛОВИЙ</a:t>
            </a:r>
          </a:p>
          <a:p>
            <a:pPr algn="ctr">
              <a:lnSpc>
                <a:spcPct val="100000"/>
              </a:lnSpc>
            </a:pPr>
            <a:endParaRPr lang="ru-RU" sz="1400" b="1" strike="noStrike" spc="-1" dirty="0" smtClean="0">
              <a:solidFill>
                <a:srgbClr val="0070C0"/>
              </a:solidFill>
              <a:latin typeface="Arial"/>
              <a:ea typeface="DejaVu Sans"/>
            </a:endParaRPr>
          </a:p>
          <a:p>
            <a:pPr algn="ctr">
              <a:lnSpc>
                <a:spcPct val="100000"/>
              </a:lnSpc>
            </a:pPr>
            <a:r>
              <a:rPr lang="ru-RU" sz="1400" b="1" spc="-1" dirty="0" smtClean="0">
                <a:solidFill>
                  <a:srgbClr val="0070C0"/>
                </a:solidFill>
                <a:latin typeface="Arial"/>
                <a:ea typeface="DejaVu Sans"/>
              </a:rPr>
              <a:t>СЕМЕЙНАЯ МЕДИАЦИЯ</a:t>
            </a:r>
          </a:p>
          <a:p>
            <a:pPr algn="ctr">
              <a:lnSpc>
                <a:spcPct val="100000"/>
              </a:lnSpc>
            </a:pPr>
            <a:endParaRPr lang="ru-RU" sz="1400" b="1" strike="noStrike" spc="-1" dirty="0" smtClean="0">
              <a:solidFill>
                <a:srgbClr val="002060"/>
              </a:solidFill>
              <a:latin typeface="Arial"/>
              <a:ea typeface="DejaVu Sans"/>
            </a:endParaRPr>
          </a:p>
        </p:txBody>
      </p:sp>
      <p:sp>
        <p:nvSpPr>
          <p:cNvPr id="153" name="CustomShape 6"/>
          <p:cNvSpPr/>
          <p:nvPr/>
        </p:nvSpPr>
        <p:spPr>
          <a:xfrm>
            <a:off x="7206610" y="970906"/>
            <a:ext cx="4066920" cy="36294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2060"/>
                </a:solidFill>
                <a:latin typeface="Arial Black"/>
                <a:ea typeface="DejaVu Sans"/>
              </a:rPr>
              <a:t>СТАЦИОНАРНОЕ ОТДЕЛЕНИЕ</a:t>
            </a:r>
            <a:endParaRPr lang="ru-RU" sz="1600" b="0" strike="noStrike" spc="-1" dirty="0">
              <a:solidFill>
                <a:srgbClr val="00206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2060"/>
                </a:solidFill>
                <a:latin typeface="Arial Black"/>
                <a:ea typeface="DejaVu Sans"/>
              </a:rPr>
              <a:t> СОЦИАЛЬНОЙ РЕАБИЛИТАЦИИ</a:t>
            </a:r>
            <a:endParaRPr lang="ru-RU" sz="1600" b="0" strike="noStrike" spc="-1" dirty="0">
              <a:solidFill>
                <a:srgbClr val="00206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2060"/>
                </a:solidFill>
                <a:latin typeface="Arial Black"/>
                <a:ea typeface="DejaVu Sans"/>
              </a:rPr>
              <a:t> ЖЕНЩИН И ДЕТЕЙ</a:t>
            </a:r>
            <a:endParaRPr lang="ru-RU" sz="1600" b="0" strike="noStrike" spc="-1" dirty="0">
              <a:solidFill>
                <a:srgbClr val="00206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Предоставление временного убежища семьям </a:t>
            </a:r>
            <a:r>
              <a:rPr lang="ru-RU" sz="1600" b="1" spc="-1" dirty="0" smtClean="0">
                <a:solidFill>
                  <a:srgbClr val="0070C0"/>
                </a:solidFill>
                <a:latin typeface="Arial"/>
                <a:ea typeface="DejaVu Sans"/>
              </a:rPr>
              <a:t>и реабилитации </a:t>
            </a:r>
            <a:r>
              <a:rPr lang="ru-RU" sz="1600" b="1" strike="noStrike" spc="-1" dirty="0" smtClean="0">
                <a:solidFill>
                  <a:srgbClr val="0070C0"/>
                </a:solidFill>
                <a:latin typeface="Arial"/>
                <a:ea typeface="DejaVu Sans"/>
              </a:rPr>
              <a:t>в трудной жизненной ситуации</a:t>
            </a: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0070C0"/>
                </a:solidFill>
                <a:latin typeface="Calibri"/>
                <a:ea typeface="DejaVu Sans"/>
              </a:rPr>
              <a:t> </a:t>
            </a:r>
          </a:p>
        </p:txBody>
      </p:sp>
      <p:sp>
        <p:nvSpPr>
          <p:cNvPr id="19" name="CustomShape 9"/>
          <p:cNvSpPr/>
          <p:nvPr/>
        </p:nvSpPr>
        <p:spPr>
          <a:xfrm>
            <a:off x="1484618" y="611688"/>
            <a:ext cx="727869" cy="32414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TextBox 5"/>
          <p:cNvSpPr txBox="1"/>
          <p:nvPr/>
        </p:nvSpPr>
        <p:spPr>
          <a:xfrm>
            <a:off x="279653" y="4650630"/>
            <a:ext cx="10993877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ИНФОРМАЦИОННО-МЕТОДИЧЕСКИЙ ЦЕНТР</a:t>
            </a:r>
            <a:endParaRPr lang="ru-RU" sz="2400" b="1" spc="-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27626" y="2852897"/>
            <a:ext cx="1296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42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места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7586" y="4015553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до </a:t>
            </a:r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100</a:t>
            </a:r>
            <a:r>
              <a:rPr lang="ru-RU" sz="3200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человек в год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86" t="7039" r="20785" b="6480"/>
          <a:stretch/>
        </p:blipFill>
        <p:spPr>
          <a:xfrm>
            <a:off x="3671864" y="767045"/>
            <a:ext cx="477201" cy="4647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13121" y="2909725"/>
            <a:ext cx="1069370" cy="10693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14937" y="2665366"/>
            <a:ext cx="25950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spc="-1" dirty="0">
                <a:solidFill>
                  <a:srgbClr val="0070C0"/>
                </a:solidFill>
                <a:latin typeface="Arial Black" panose="020B0A04020102020204" pitchFamily="34" charset="0"/>
              </a:rPr>
              <a:t>ДЕТСКИЙ ТЕЛЕФОН ДОВЕРИЯ</a:t>
            </a:r>
          </a:p>
          <a:p>
            <a:pPr algn="ctr"/>
            <a:r>
              <a:rPr lang="ru-RU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8 (800) 200-01-22</a:t>
            </a:r>
          </a:p>
          <a:p>
            <a:endParaRPr lang="ru-RU" sz="1600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396" t="20121" r="40412" b="68342"/>
          <a:stretch/>
        </p:blipFill>
        <p:spPr bwMode="auto">
          <a:xfrm>
            <a:off x="10915874" y="143743"/>
            <a:ext cx="46178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216" y="2704253"/>
            <a:ext cx="740157" cy="740157"/>
          </a:xfrm>
          <a:prstGeom prst="rect">
            <a:avLst/>
          </a:prstGeom>
        </p:spPr>
      </p:pic>
      <p:sp>
        <p:nvSpPr>
          <p:cNvPr id="23" name="CustomShape 9"/>
          <p:cNvSpPr/>
          <p:nvPr/>
        </p:nvSpPr>
        <p:spPr>
          <a:xfrm>
            <a:off x="5042159" y="604974"/>
            <a:ext cx="727869" cy="32414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" name="CustomShape 9"/>
          <p:cNvSpPr/>
          <p:nvPr/>
        </p:nvSpPr>
        <p:spPr>
          <a:xfrm>
            <a:off x="8882493" y="602878"/>
            <a:ext cx="727869" cy="32414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TextBox 3"/>
          <p:cNvSpPr txBox="1"/>
          <p:nvPr/>
        </p:nvSpPr>
        <p:spPr>
          <a:xfrm>
            <a:off x="8096402" y="5247109"/>
            <a:ext cx="3177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ПРЕДПОЛАГАЕМЫЙ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ОХВАТ НАСЕЛЕНИЯ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2021 ГОДУ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4862" y="5327524"/>
            <a:ext cx="1981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39 000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19772" y="5908829"/>
            <a:ext cx="10078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ЧЕЛОВЕК</a:t>
            </a:r>
            <a:endParaRPr lang="ru-RU" sz="11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09662" y="5327524"/>
            <a:ext cx="1981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19 479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04633" y="5843050"/>
            <a:ext cx="10078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ЧЕЛОВЕК</a:t>
            </a:r>
            <a:endParaRPr lang="ru-RU" sz="1100" b="1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44724" y="5247109"/>
            <a:ext cx="3177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ОХВАТ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НАСЕЛЕНИЯ </a:t>
            </a:r>
          </a:p>
          <a:p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2020 ГОДУ</a:t>
            </a: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Нашивка 11"/>
          <p:cNvSpPr/>
          <p:nvPr/>
        </p:nvSpPr>
        <p:spPr>
          <a:xfrm>
            <a:off x="5042159" y="5466755"/>
            <a:ext cx="431968" cy="508502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Нашивка 33"/>
          <p:cNvSpPr/>
          <p:nvPr/>
        </p:nvSpPr>
        <p:spPr>
          <a:xfrm>
            <a:off x="5406494" y="5466054"/>
            <a:ext cx="431968" cy="508502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5" name="Нашивка 34"/>
          <p:cNvSpPr/>
          <p:nvPr/>
        </p:nvSpPr>
        <p:spPr>
          <a:xfrm>
            <a:off x="4693625" y="5469050"/>
            <a:ext cx="431968" cy="508502"/>
          </a:xfrm>
          <a:prstGeom prst="chevro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83354" y="3661977"/>
            <a:ext cx="2595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spc="-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ЕДИНЫЙ НОМЕР ПОМОЩИ СЕМЬЕ И ДЕТЯМ</a:t>
            </a:r>
            <a:endParaRPr lang="ru-RU" sz="1200" spc="-1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129</a:t>
            </a:r>
            <a:endParaRPr lang="ru-RU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ru-RU" sz="1600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0216" y="3766509"/>
            <a:ext cx="740157" cy="74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9749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3"/>
          <p:cNvPicPr/>
          <p:nvPr/>
        </p:nvPicPr>
        <p:blipFill>
          <a:blip r:embed="rId2" cstate="print"/>
          <a:stretch/>
        </p:blipFill>
        <p:spPr>
          <a:xfrm>
            <a:off x="957" y="1167"/>
            <a:ext cx="11520720" cy="6479280"/>
          </a:xfrm>
          <a:prstGeom prst="rect">
            <a:avLst/>
          </a:prstGeom>
          <a:ln>
            <a:noFill/>
          </a:ln>
        </p:spPr>
      </p:pic>
      <p:pic>
        <p:nvPicPr>
          <p:cNvPr id="77" name="Picture 5"/>
          <p:cNvPicPr/>
          <p:nvPr/>
        </p:nvPicPr>
        <p:blipFill>
          <a:blip r:embed="rId3" cstate="print"/>
          <a:srcRect l="18222" t="23817" r="51833" b="38652"/>
          <a:stretch/>
        </p:blipFill>
        <p:spPr>
          <a:xfrm>
            <a:off x="1512720" y="1556280"/>
            <a:ext cx="8856360" cy="403164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 l="18222" t="23817" r="51833" b="38652"/>
          <a:stretch/>
        </p:blipFill>
        <p:spPr>
          <a:xfrm>
            <a:off x="1252028" y="385902"/>
            <a:ext cx="8856360" cy="5472608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87752" y="274722"/>
            <a:ext cx="10945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СЕМЕЙНАЯ ДИСПЕТЧЕРСКАЯ</a:t>
            </a:r>
            <a:endParaRPr lang="ru-RU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7859" y="2294635"/>
            <a:ext cx="184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ПОСТУПЛЕНИЕ ОБРАЩЕНИЯ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62735" y="2294637"/>
            <a:ext cx="2855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СБОР ИНФОРМАЦИИ, ЗАПОЛНЕНИЕ КАРТОЧКИ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50398" y="2305037"/>
            <a:ext cx="2855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ОНЛАЙН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КОНСУЛЬТАЦИЯ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46252" y="2140747"/>
            <a:ext cx="43867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РАЗРАБОТКА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ИНДИВИДУАЛЬНОГО </a:t>
            </a:r>
          </a:p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МАРШРУТА ОКАЗАНИЯ ПОМОЩИ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13728" y="5280673"/>
            <a:ext cx="28553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НАПРАВЛЕНИЕ КАРТЫ ПРОФИЛЬНЫМ СПЕЦИАЛИСТАМ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99310" y="5373488"/>
            <a:ext cx="2855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ОФЛАЙН </a:t>
            </a:r>
          </a:p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КОНСУЛЬТАЦИЯ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57303" y="5371398"/>
            <a:ext cx="2855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ОКАЗАНИЕ КОМПЛЕКСНОЙ СОЦИАЛЬНОЙ ПОМОЩИ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-139469" y="5373488"/>
            <a:ext cx="2855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</a:rPr>
              <a:t>РАЗРЕШЕНИЕ ТРУДНОЙ ЖИЗНЕННОЙ СИТУАЦИИ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81317" y="3898882"/>
            <a:ext cx="1656184" cy="1379424"/>
          </a:xfrm>
          <a:prstGeom prst="rect">
            <a:avLst/>
          </a:prstGeom>
        </p:spPr>
      </p:pic>
      <p:sp>
        <p:nvSpPr>
          <p:cNvPr id="26" name="Выгнутая вправо стрелка 25"/>
          <p:cNvSpPr/>
          <p:nvPr/>
        </p:nvSpPr>
        <p:spPr>
          <a:xfrm>
            <a:off x="10321790" y="2369693"/>
            <a:ext cx="815597" cy="2515461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6784" y="2799656"/>
            <a:ext cx="10352805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solidFill>
                <a:srgbClr val="C00000"/>
              </a:solidFill>
            </a:endParaRPr>
          </a:p>
          <a:p>
            <a:pPr algn="ctr"/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058873" y="1585701"/>
            <a:ext cx="389796" cy="286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>
            <a:off x="7318830" y="1556280"/>
            <a:ext cx="389796" cy="286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>
            <a:off x="4809514" y="1591891"/>
            <a:ext cx="389796" cy="286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/>
          <p:cNvSpPr/>
          <p:nvPr/>
        </p:nvSpPr>
        <p:spPr>
          <a:xfrm>
            <a:off x="7866954" y="4634316"/>
            <a:ext cx="432048" cy="2769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лево 32"/>
          <p:cNvSpPr/>
          <p:nvPr/>
        </p:nvSpPr>
        <p:spPr>
          <a:xfrm>
            <a:off x="2441279" y="4622181"/>
            <a:ext cx="432048" cy="2769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лево 33"/>
          <p:cNvSpPr/>
          <p:nvPr/>
        </p:nvSpPr>
        <p:spPr>
          <a:xfrm>
            <a:off x="5080545" y="4676805"/>
            <a:ext cx="432048" cy="27691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609" y="990665"/>
            <a:ext cx="1044599" cy="11324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4440" y="870309"/>
            <a:ext cx="1371942" cy="137194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687" t="26964" r="32626" b="33219"/>
          <a:stretch/>
        </p:blipFill>
        <p:spPr>
          <a:xfrm>
            <a:off x="5438310" y="652793"/>
            <a:ext cx="1407942" cy="16638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97693" y="870309"/>
            <a:ext cx="1593265" cy="131391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5146" y="4043309"/>
            <a:ext cx="2223480" cy="132747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7425" y="4009318"/>
            <a:ext cx="1745040" cy="152691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752" y="4051509"/>
            <a:ext cx="1418257" cy="1418257"/>
          </a:xfrm>
          <a:prstGeom prst="rect">
            <a:avLst/>
          </a:prstGeom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396" t="20121" r="40412" b="68342"/>
          <a:stretch/>
        </p:blipFill>
        <p:spPr bwMode="auto">
          <a:xfrm>
            <a:off x="10915874" y="143743"/>
            <a:ext cx="46178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83" t="17190" r="15289" b="21070"/>
          <a:stretch/>
        </p:blipFill>
        <p:spPr>
          <a:xfrm>
            <a:off x="6596886" y="114166"/>
            <a:ext cx="1471013" cy="13103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25617" y="2853609"/>
            <a:ext cx="27447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129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7250" y="2868539"/>
            <a:ext cx="79204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ЕДИНЫЙ </a:t>
            </a:r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НОМЕР </a:t>
            </a:r>
            <a:endParaRPr lang="ru-RU" sz="3600" b="1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ПОМОЩИ </a:t>
            </a:r>
            <a:r>
              <a:rPr lang="ru-RU" sz="3600" b="1" dirty="0">
                <a:solidFill>
                  <a:srgbClr val="002060"/>
                </a:solidFill>
                <a:latin typeface="Arial Black" panose="020B0A04020102020204" pitchFamily="34" charset="0"/>
              </a:rPr>
              <a:t>СЕМЬЕ И ДЕТЯМ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713" y="2925467"/>
            <a:ext cx="1050007" cy="105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8272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3"/>
          <p:cNvPicPr/>
          <p:nvPr/>
        </p:nvPicPr>
        <p:blipFill>
          <a:blip r:embed="rId2" cstate="print"/>
          <a:stretch/>
        </p:blipFill>
        <p:spPr>
          <a:xfrm>
            <a:off x="-71611" y="0"/>
            <a:ext cx="11593686" cy="6479280"/>
          </a:xfrm>
          <a:prstGeom prst="rect">
            <a:avLst/>
          </a:prstGeom>
          <a:ln>
            <a:noFill/>
          </a:ln>
        </p:spPr>
      </p:pic>
      <p:pic>
        <p:nvPicPr>
          <p:cNvPr id="77" name="Picture 5"/>
          <p:cNvPicPr/>
          <p:nvPr/>
        </p:nvPicPr>
        <p:blipFill>
          <a:blip r:embed="rId3" cstate="print"/>
          <a:srcRect l="18222" t="23817" r="51833" b="38652"/>
          <a:stretch/>
        </p:blipFill>
        <p:spPr>
          <a:xfrm>
            <a:off x="1297052" y="234566"/>
            <a:ext cx="8856360" cy="5571520"/>
          </a:xfrm>
          <a:prstGeom prst="rect">
            <a:avLst/>
          </a:prstGeom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4563" y="330150"/>
            <a:ext cx="10945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ВЗАИМОДЕЙСТВИЕ НА ОСНОВЕ ПРОЕКТНОГО УПРАВЛЕНИЯ</a:t>
            </a:r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26435" y="1079969"/>
            <a:ext cx="302263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ФЕДЕРАЛЬНЫЕ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И РЕГИОНАЛЬНЫЕ ОРГАНЫ ИСПОЛНИТЕЛЬНОЙ ВЛАСТИ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429" y="2998187"/>
            <a:ext cx="26660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АППАРАТ 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УПОЛНОМОЧЕННЫХ </a:t>
            </a:r>
            <a:br>
              <a:rPr lang="ru-RU" sz="1200" b="1" dirty="0" smtClean="0">
                <a:solidFill>
                  <a:srgbClr val="002060"/>
                </a:solidFill>
              </a:rPr>
            </a:br>
            <a:r>
              <a:rPr lang="ru-RU" sz="1200" b="1" dirty="0" smtClean="0">
                <a:solidFill>
                  <a:srgbClr val="002060"/>
                </a:solidFill>
              </a:rPr>
              <a:t>В ТУЛЬСКОЙ ОБЛАСТИ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06204" y="1951746"/>
            <a:ext cx="236588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УЧРЕЖДЕНИЯ ЗДРАВООХРАНЕНИЯ, ОБРАЗОВАНИЯ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06204" y="1079969"/>
            <a:ext cx="236588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ТУЛЬСКАЯ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ОБЛАСТНАЯ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АДВОКАТСКАЯ ПАЛАТА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428" y="5694527"/>
            <a:ext cx="2664983" cy="5078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002060"/>
                </a:solidFill>
              </a:rPr>
              <a:t>СО НКО</a:t>
            </a:r>
          </a:p>
          <a:p>
            <a:pPr algn="ctr"/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06204" y="2872130"/>
            <a:ext cx="236588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ТУЛЬСКАЯ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ЕПАРХИЯ РПЦ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06203" y="3602895"/>
            <a:ext cx="2399843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1100" b="1" dirty="0" smtClean="0">
                <a:solidFill>
                  <a:srgbClr val="002060"/>
                </a:solidFill>
              </a:rPr>
              <a:t>ОТДЕЛЕНИЯ ПОМОЩИ </a:t>
            </a:r>
          </a:p>
          <a:p>
            <a:pPr algn="r"/>
            <a:r>
              <a:rPr lang="ru-RU" sz="1100" b="1" dirty="0" smtClean="0">
                <a:solidFill>
                  <a:srgbClr val="002060"/>
                </a:solidFill>
              </a:rPr>
              <a:t>СЕМЬЕ И ДЕТЯМ ГОСУДАРСТВЕННЫХ УЧРЕЖДЕНИЙ </a:t>
            </a:r>
          </a:p>
          <a:p>
            <a:pPr algn="r"/>
            <a:r>
              <a:rPr lang="ru-RU" sz="1100" b="1" dirty="0" smtClean="0">
                <a:solidFill>
                  <a:srgbClr val="002060"/>
                </a:solidFill>
              </a:rPr>
              <a:t>СОЦИАЛЬНОГО ОБСЛУЖИВАНИЯ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78375" y="1064585"/>
            <a:ext cx="231896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АДМИНИСТРАЦИИ МУНИЦИПАЛЬНЫХ ОБРАЗОВАНИЙ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1580" y="1042960"/>
            <a:ext cx="261216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УПРАВЛЕНИЕ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СОЦИАЛЬНОЙ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ЗАЩИТЫ НАСЕЛЕНИЯ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ТУЛЬСКОЙ ОБЛАСТИ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1580" y="2133466"/>
            <a:ext cx="262601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ЦЕНТР ЗАНЯТОСТИ НАСЕЛЕНИЯ </a:t>
            </a:r>
          </a:p>
          <a:p>
            <a:r>
              <a:rPr lang="ru-RU" sz="1200" b="1" dirty="0" smtClean="0">
                <a:solidFill>
                  <a:srgbClr val="002060"/>
                </a:solidFill>
              </a:rPr>
              <a:t>ТУЛЬСКОЙ ОБЛАСТИ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40953" y="4899322"/>
            <a:ext cx="2930342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ЗАКЛЮЧЕНО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100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</a:rPr>
              <a:t>СОГЛАШЕНИЙ </a:t>
            </a:r>
            <a:br>
              <a:rPr lang="ru-RU" sz="1600" b="1" dirty="0" smtClean="0">
                <a:solidFill>
                  <a:srgbClr val="002060"/>
                </a:solidFill>
              </a:rPr>
            </a:br>
            <a:r>
              <a:rPr lang="ru-RU" sz="1600" b="1" dirty="0" smtClean="0">
                <a:solidFill>
                  <a:srgbClr val="002060"/>
                </a:solidFill>
              </a:rPr>
              <a:t>О ВЗАИМОДЕЙСТВИИ 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412" y="3816151"/>
            <a:ext cx="266600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ПРАВООХРАНИТЕЛЬНЫЕ ОРГАНЫ:</a:t>
            </a:r>
          </a:p>
          <a:p>
            <a:endParaRPr lang="ru-RU" sz="1200" b="1" dirty="0" smtClean="0">
              <a:solidFill>
                <a:srgbClr val="002060"/>
              </a:solidFill>
            </a:endParaRPr>
          </a:p>
          <a:p>
            <a:r>
              <a:rPr lang="ru-RU" sz="1200" b="1" dirty="0" smtClean="0">
                <a:solidFill>
                  <a:srgbClr val="002060"/>
                </a:solidFill>
              </a:rPr>
              <a:t>УМВД России по ТО</a:t>
            </a:r>
          </a:p>
          <a:p>
            <a:endParaRPr lang="ru-RU" sz="1200" b="1" dirty="0" smtClean="0">
              <a:solidFill>
                <a:srgbClr val="002060"/>
              </a:solidFill>
            </a:endParaRPr>
          </a:p>
          <a:p>
            <a:r>
              <a:rPr lang="ru-RU" sz="1200" b="1" dirty="0" smtClean="0">
                <a:solidFill>
                  <a:srgbClr val="002060"/>
                </a:solidFill>
              </a:rPr>
              <a:t>Служба судебных приставов</a:t>
            </a:r>
          </a:p>
          <a:p>
            <a:endParaRPr lang="ru-RU" sz="1200" b="1" dirty="0" smtClean="0">
              <a:solidFill>
                <a:srgbClr val="002060"/>
              </a:solidFill>
            </a:endParaRPr>
          </a:p>
          <a:p>
            <a:r>
              <a:rPr lang="ru-RU" sz="1200" b="1" dirty="0" smtClean="0">
                <a:solidFill>
                  <a:srgbClr val="002060"/>
                </a:solidFill>
              </a:rPr>
              <a:t>Учреждения исполнения наказания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396" t="20121" r="40412" b="68342"/>
          <a:stretch/>
        </p:blipFill>
        <p:spPr bwMode="auto">
          <a:xfrm>
            <a:off x="10915874" y="143743"/>
            <a:ext cx="46178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77" t="2696" r="19048" b="6701"/>
          <a:stretch/>
        </p:blipFill>
        <p:spPr>
          <a:xfrm>
            <a:off x="2105124" y="1042960"/>
            <a:ext cx="638622" cy="564919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353" t="21296" r="10106" b="22141"/>
          <a:stretch/>
        </p:blipFill>
        <p:spPr>
          <a:xfrm>
            <a:off x="1736224" y="2204597"/>
            <a:ext cx="994208" cy="451927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5124" y="3112362"/>
            <a:ext cx="513089" cy="475120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18" t="4440" r="17180"/>
          <a:stretch/>
        </p:blipFill>
        <p:spPr>
          <a:xfrm>
            <a:off x="2194307" y="3888159"/>
            <a:ext cx="460255" cy="64962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4307" y="5694527"/>
            <a:ext cx="531314" cy="5227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21" t="38637" r="62604" b="46681"/>
          <a:stretch/>
        </p:blipFill>
        <p:spPr bwMode="auto">
          <a:xfrm>
            <a:off x="5410907" y="1118756"/>
            <a:ext cx="504104" cy="54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9269" y="1064585"/>
            <a:ext cx="549117" cy="638508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22" t="1238" r="20454"/>
          <a:stretch/>
        </p:blipFill>
        <p:spPr>
          <a:xfrm>
            <a:off x="10450428" y="1064585"/>
            <a:ext cx="521662" cy="609001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 rotWithShape="1">
          <a:blip r:embed="rId1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6" t="8042" r="6730" b="11975"/>
          <a:stretch/>
        </p:blipFill>
        <p:spPr>
          <a:xfrm>
            <a:off x="10292866" y="1951746"/>
            <a:ext cx="623008" cy="582304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25031" y="2808039"/>
            <a:ext cx="530190" cy="572415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8025" y="3816151"/>
            <a:ext cx="670366" cy="668509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31754" y="1607880"/>
            <a:ext cx="5586956" cy="46098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35736" y="5632750"/>
            <a:ext cx="5765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ОБЛАСТНОЙ ЦЕНТР СОЦИАЛЬНОЙ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ПОМОЩИ СЕМЬЕ И ДЕТЯМ</a:t>
            </a:r>
            <a:endParaRPr lang="ru-RU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83" t="17190" r="15289" b="21070"/>
          <a:stretch/>
        </p:blipFill>
        <p:spPr>
          <a:xfrm>
            <a:off x="4943927" y="3102962"/>
            <a:ext cx="1562609" cy="1447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5207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3"/>
          <p:cNvPicPr/>
          <p:nvPr/>
        </p:nvPicPr>
        <p:blipFill>
          <a:blip r:embed="rId2" cstate="print"/>
          <a:stretch/>
        </p:blipFill>
        <p:spPr>
          <a:xfrm>
            <a:off x="957" y="1167"/>
            <a:ext cx="11520720" cy="6479280"/>
          </a:xfrm>
          <a:prstGeom prst="rect">
            <a:avLst/>
          </a:prstGeom>
          <a:ln>
            <a:noFill/>
          </a:ln>
        </p:spPr>
      </p:pic>
      <p:pic>
        <p:nvPicPr>
          <p:cNvPr id="77" name="Picture 5"/>
          <p:cNvPicPr/>
          <p:nvPr/>
        </p:nvPicPr>
        <p:blipFill>
          <a:blip r:embed="rId3" cstate="print"/>
          <a:srcRect l="18222" t="23817" r="51833" b="38652"/>
          <a:stretch/>
        </p:blipFill>
        <p:spPr>
          <a:xfrm>
            <a:off x="1512720" y="1556280"/>
            <a:ext cx="8856360" cy="403164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 l="18222" t="23817" r="51833" b="38652"/>
          <a:stretch/>
        </p:blipFill>
        <p:spPr>
          <a:xfrm>
            <a:off x="1333137" y="326172"/>
            <a:ext cx="8856360" cy="5472608"/>
          </a:xfrm>
          <a:prstGeom prst="rect">
            <a:avLst/>
          </a:prstGeom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01551" y="143743"/>
            <a:ext cx="10945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ТУЛЬСКАЯ ОБЛАСТЬ – ТЕРРИТОРИЯ, КОМФОРТНАЯ </a:t>
            </a:r>
            <a:b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ДЛЯ ПРОЖИВАНИЯ СЕМЕЙ С ДЕТЬМИ</a:t>
            </a:r>
            <a:endParaRPr lang="ru-RU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396" t="20121" r="40412" b="68342"/>
          <a:stretch/>
        </p:blipFill>
        <p:spPr bwMode="auto">
          <a:xfrm>
            <a:off x="10915874" y="143743"/>
            <a:ext cx="46178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83" t="17190" r="15289" b="21070"/>
          <a:stretch/>
        </p:blipFill>
        <p:spPr>
          <a:xfrm>
            <a:off x="7439961" y="862952"/>
            <a:ext cx="3496915" cy="32403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6412" y="2159966"/>
            <a:ext cx="6408712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</a:rPr>
              <a:t>БЕСПЛАТНОЕ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ЮРИДИЧЕСКОЕ, ПСИХОЛОГИЧЕСКОЕ, СОЦИАЛЬНОЕ </a:t>
            </a:r>
            <a:r>
              <a:rPr lang="ru-RU" b="1" dirty="0" smtClean="0">
                <a:solidFill>
                  <a:srgbClr val="002060"/>
                </a:solidFill>
              </a:rPr>
              <a:t>СОПРОВОЖДЕНИЕ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6412" y="2991181"/>
            <a:ext cx="6408712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ОКАЗАНИЕ ПОМОЩИ </a:t>
            </a:r>
            <a:r>
              <a:rPr lang="ru-RU" b="1" dirty="0" smtClean="0">
                <a:solidFill>
                  <a:srgbClr val="C00000"/>
                </a:solidFill>
              </a:rPr>
              <a:t>В РЕШЕНИИ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ЖИЛИЩНЫХ ПРОБЛЕМ</a:t>
            </a:r>
            <a:r>
              <a:rPr lang="ru-RU" dirty="0" smtClean="0">
                <a:solidFill>
                  <a:srgbClr val="002060"/>
                </a:solidFill>
              </a:rPr>
              <a:t>, СЕМЕЙНО-БЫТОВЫХ СПОРОВ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6760" y="1087632"/>
            <a:ext cx="7200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ОТДЕЛЕНИЙ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ПОМОЩИ</a:t>
            </a:r>
            <a:b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СЕМЬЕ </a:t>
            </a: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И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ДЕТЯМ В КАЖДОМ МО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848494" y="4003371"/>
            <a:ext cx="6408712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КОНСУЛЬТИРОВАНИЕ </a:t>
            </a:r>
            <a:r>
              <a:rPr lang="ru-RU" b="1" dirty="0" smtClean="0">
                <a:solidFill>
                  <a:srgbClr val="C00000"/>
                </a:solidFill>
              </a:rPr>
              <a:t>В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НАЗНАЧЕНИИ</a:t>
            </a:r>
            <a:r>
              <a:rPr lang="ru-RU" dirty="0" smtClean="0">
                <a:solidFill>
                  <a:srgbClr val="002060"/>
                </a:solidFill>
              </a:rPr>
              <a:t> МЕР СОЦИАЛЬНОЙ ПОДДЕРЖКИ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" name="Picture 2" descr="C:\Users\Ekaterina.Purgina\Desktop\Пиктограммы\m65ed73f2.gif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496" y="257146"/>
            <a:ext cx="1710684" cy="181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864493" y="4936521"/>
            <a:ext cx="6408712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ПОИСК </a:t>
            </a:r>
            <a:r>
              <a:rPr lang="ru-RU" b="1" dirty="0" smtClean="0">
                <a:solidFill>
                  <a:srgbClr val="C00000"/>
                </a:solidFill>
              </a:rPr>
              <a:t>РЕШЕНИЙ ПО ВЫХОДУ </a:t>
            </a:r>
            <a:r>
              <a:rPr lang="ru-RU" dirty="0" smtClean="0">
                <a:solidFill>
                  <a:srgbClr val="002060"/>
                </a:solidFill>
              </a:rPr>
              <a:t>ИЗ ТРУДНОЙ ЖИЗНЕННОЙ СИТУАЦИИ С ПРИМЕНЕНИЕМ ТЕХНОЛОГИЙ МЕДИАЦИИ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096"/>
          <a:stretch/>
        </p:blipFill>
        <p:spPr>
          <a:xfrm>
            <a:off x="8281317" y="3862736"/>
            <a:ext cx="2192308" cy="217772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57859" y="869530"/>
            <a:ext cx="46233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26</a:t>
            </a:r>
            <a:endParaRPr lang="ru-RU" sz="12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 descr="https://shyn.ru/wp-content/uploads/2020/03/1a-1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7F2E2"/>
              </a:clrFrom>
              <a:clrTo>
                <a:srgbClr val="F7F2E2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425" y="2203744"/>
            <a:ext cx="519792" cy="55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45" t="12440" r="40952" b="21321"/>
          <a:stretch/>
        </p:blipFill>
        <p:spPr bwMode="auto">
          <a:xfrm>
            <a:off x="268800" y="3062476"/>
            <a:ext cx="515567" cy="503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128" y="4053435"/>
            <a:ext cx="546912" cy="54620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EDEEF0"/>
              </a:clrFrom>
              <a:clrTo>
                <a:srgbClr val="EDEEF0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722" y="5138992"/>
            <a:ext cx="549806" cy="51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097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Рисунок 3"/>
          <p:cNvPicPr/>
          <p:nvPr/>
        </p:nvPicPr>
        <p:blipFill>
          <a:blip r:embed="rId2" cstate="print"/>
          <a:stretch/>
        </p:blipFill>
        <p:spPr>
          <a:xfrm>
            <a:off x="4860" y="0"/>
            <a:ext cx="11520720" cy="6479280"/>
          </a:xfrm>
          <a:prstGeom prst="rect">
            <a:avLst/>
          </a:prstGeom>
          <a:ln>
            <a:noFill/>
          </a:ln>
        </p:spPr>
      </p:pic>
      <p:pic>
        <p:nvPicPr>
          <p:cNvPr id="77" name="Picture 5"/>
          <p:cNvPicPr/>
          <p:nvPr/>
        </p:nvPicPr>
        <p:blipFill>
          <a:blip r:embed="rId3" cstate="print"/>
          <a:srcRect l="18222" t="23817" r="51833" b="38652"/>
          <a:stretch/>
        </p:blipFill>
        <p:spPr>
          <a:xfrm>
            <a:off x="1224533" y="359767"/>
            <a:ext cx="8856360" cy="5518928"/>
          </a:xfrm>
          <a:prstGeom prst="rect">
            <a:avLst/>
          </a:prstGeom>
          <a:ln>
            <a:noFill/>
          </a:ln>
        </p:spPr>
      </p:pic>
      <p:sp>
        <p:nvSpPr>
          <p:cNvPr id="10" name="Прямоугольник 9"/>
          <p:cNvSpPr/>
          <p:nvPr/>
        </p:nvSpPr>
        <p:spPr>
          <a:xfrm>
            <a:off x="5473005" y="359767"/>
            <a:ext cx="5476825" cy="19442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CustomShape 2"/>
          <p:cNvSpPr/>
          <p:nvPr/>
        </p:nvSpPr>
        <p:spPr>
          <a:xfrm>
            <a:off x="580609" y="4890933"/>
            <a:ext cx="10369221" cy="112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ru-RU" sz="2800" b="1" strike="noStrike" spc="-1" dirty="0" smtClean="0">
              <a:solidFill>
                <a:srgbClr val="002060"/>
              </a:solidFill>
              <a:latin typeface="Arial Black" panose="020B0A04020102020204" pitchFamily="34" charset="0"/>
              <a:ea typeface="DejaVu San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4973" y="416366"/>
            <a:ext cx="74051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129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ЕДИНЫЙ НОМЕР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ПОМОЩИ СЕМЬЕ И ДЕТЯМ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396" t="20121" r="40412" b="68342"/>
          <a:stretch/>
        </p:blipFill>
        <p:spPr bwMode="auto">
          <a:xfrm>
            <a:off x="10915874" y="143743"/>
            <a:ext cx="46178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5219" y="535421"/>
            <a:ext cx="1463452" cy="147265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83" t="17190" r="15289" b="21070"/>
          <a:stretch/>
        </p:blipFill>
        <p:spPr>
          <a:xfrm>
            <a:off x="9145413" y="4386932"/>
            <a:ext cx="1871584" cy="173427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60437" y="357646"/>
            <a:ext cx="4824536" cy="12982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24531" y="422540"/>
            <a:ext cx="39604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АККАУНТ МИНИСТЕРСТВА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ТРУДА И СОЦЗАЩИТЫ </a:t>
            </a:r>
          </a:p>
          <a:p>
            <a:pPr algn="ctr"/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ТУЛЬСКОЙ ОБЛАСТИ</a:t>
            </a:r>
          </a:p>
          <a:p>
            <a:pPr algn="ctr"/>
            <a:r>
              <a:rPr lang="ru-RU" dirty="0">
                <a:solidFill>
                  <a:srgbClr val="7030A0"/>
                </a:solidFill>
                <a:latin typeface="Arial Black" panose="020B0A04020102020204" pitchFamily="34" charset="0"/>
              </a:rPr>
              <a:t>В</a:t>
            </a: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ИНСТАГРАМ</a:t>
            </a:r>
            <a: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  <a:hlinkClick r:id="rId7"/>
              </a:rPr>
              <a:t/>
            </a:r>
            <a:br>
              <a:rPr lang="ru-RU" dirty="0" smtClean="0">
                <a:solidFill>
                  <a:srgbClr val="7030A0"/>
                </a:solidFill>
                <a:latin typeface="Arial Black" panose="020B0A04020102020204" pitchFamily="34" charset="0"/>
                <a:hlinkClick r:id="rId7"/>
              </a:rPr>
            </a:br>
            <a:endParaRPr lang="ru-RU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79" t="17552" r="61042" b="65074"/>
          <a:stretch/>
        </p:blipFill>
        <p:spPr bwMode="auto">
          <a:xfrm>
            <a:off x="360437" y="357646"/>
            <a:ext cx="1223374" cy="11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571" b="20777"/>
          <a:stretch/>
        </p:blipFill>
        <p:spPr>
          <a:xfrm>
            <a:off x="396440" y="1718673"/>
            <a:ext cx="4752530" cy="455472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5473005" y="2592015"/>
            <a:ext cx="54714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Отделение помощи семье и детям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ГУ ТО СРЦН №2</a:t>
            </a:r>
          </a:p>
          <a:p>
            <a:pPr algn="ctr"/>
            <a:r>
              <a:rPr lang="ru-RU" b="1" dirty="0" smtClean="0">
                <a:solidFill>
                  <a:srgbClr val="7030A0"/>
                </a:solidFill>
              </a:rPr>
              <a:t> (зона обслуживания </a:t>
            </a:r>
            <a:r>
              <a:rPr lang="ru-RU" b="1" dirty="0" err="1" smtClean="0">
                <a:solidFill>
                  <a:srgbClr val="7030A0"/>
                </a:solidFill>
              </a:rPr>
              <a:t>Арсеньевский</a:t>
            </a:r>
            <a:r>
              <a:rPr lang="ru-RU" b="1" dirty="0" smtClean="0">
                <a:solidFill>
                  <a:srgbClr val="7030A0"/>
                </a:solidFill>
              </a:rPr>
              <a:t> район)</a:t>
            </a:r>
          </a:p>
          <a:p>
            <a:pPr algn="ctr"/>
            <a:r>
              <a:rPr lang="ru-RU" sz="1400" b="1" i="1" dirty="0" smtClean="0">
                <a:solidFill>
                  <a:srgbClr val="7030A0"/>
                </a:solidFill>
              </a:rPr>
              <a:t>Тульская область, п. Арсеньево, </a:t>
            </a:r>
            <a:endParaRPr lang="ru-RU" sz="1400" dirty="0" smtClean="0">
              <a:solidFill>
                <a:srgbClr val="7030A0"/>
              </a:solidFill>
            </a:endParaRPr>
          </a:p>
          <a:p>
            <a:pPr algn="ctr"/>
            <a:r>
              <a:rPr lang="ru-RU" sz="1400" b="1" i="1" dirty="0" smtClean="0">
                <a:solidFill>
                  <a:srgbClr val="7030A0"/>
                </a:solidFill>
              </a:rPr>
              <a:t>ул. </a:t>
            </a:r>
            <a:r>
              <a:rPr lang="ru-RU" sz="1400" b="1" i="1" dirty="0" err="1" smtClean="0">
                <a:solidFill>
                  <a:srgbClr val="7030A0"/>
                </a:solidFill>
              </a:rPr>
              <a:t>Бандикова</a:t>
            </a:r>
            <a:r>
              <a:rPr lang="ru-RU" sz="1400" b="1" i="1" dirty="0" smtClean="0">
                <a:solidFill>
                  <a:srgbClr val="7030A0"/>
                </a:solidFill>
              </a:rPr>
              <a:t>, д.117</a:t>
            </a:r>
            <a:endParaRPr lang="ru-RU" sz="1400" dirty="0" smtClean="0">
              <a:solidFill>
                <a:srgbClr val="7030A0"/>
              </a:solidFill>
            </a:endParaRPr>
          </a:p>
          <a:p>
            <a:pPr algn="ctr"/>
            <a:r>
              <a:rPr lang="ru-RU" sz="1400" b="1" i="1" dirty="0" smtClean="0">
                <a:solidFill>
                  <a:srgbClr val="7030A0"/>
                </a:solidFill>
              </a:rPr>
              <a:t>тел. 8(48733) 21-3-02</a:t>
            </a:r>
            <a:endParaRPr lang="ru-RU" sz="1400" dirty="0" smtClean="0">
              <a:solidFill>
                <a:srgbClr val="7030A0"/>
              </a:solidFill>
            </a:endParaRPr>
          </a:p>
          <a:p>
            <a:pPr algn="ctr"/>
            <a:r>
              <a:rPr lang="ru-RU" sz="1200" b="1" i="1" dirty="0" smtClean="0">
                <a:solidFill>
                  <a:srgbClr val="7030A0"/>
                </a:solidFill>
              </a:rPr>
              <a:t>РЕЖИМ </a:t>
            </a:r>
            <a:r>
              <a:rPr lang="ru-RU" sz="1200" b="1" i="1" dirty="0" smtClean="0">
                <a:solidFill>
                  <a:srgbClr val="7030A0"/>
                </a:solidFill>
              </a:rPr>
              <a:t>РАБОТЫ</a:t>
            </a:r>
          </a:p>
          <a:p>
            <a:pPr algn="ctr"/>
            <a:r>
              <a:rPr lang="ru-RU" sz="1200" b="1" i="1" dirty="0" smtClean="0">
                <a:solidFill>
                  <a:srgbClr val="7030A0"/>
                </a:solidFill>
              </a:rPr>
              <a:t>ПОНЕДЕЛЬНИК – ПЯТНИЦА, С 9:00 ДО 18:00.</a:t>
            </a:r>
            <a:endParaRPr lang="ru-RU" sz="1200" b="1" i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254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1172</TotalTime>
  <Words>403</Words>
  <Application>Microsoft Office PowerPoint</Application>
  <PresentationFormat>Произвольный</PresentationFormat>
  <Paragraphs>142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дом</cp:lastModifiedBy>
  <cp:revision>143</cp:revision>
  <cp:lastPrinted>2021-05-27T07:23:50Z</cp:lastPrinted>
  <dcterms:created xsi:type="dcterms:W3CDTF">2019-05-13T06:44:10Z</dcterms:created>
  <dcterms:modified xsi:type="dcterms:W3CDTF">2021-05-27T14:34:49Z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25</vt:i4>
  </property>
</Properties>
</file>